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006" y="108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11.21\&#1050;&#1088;&#1072;&#1089;&#1086;&#1090;&#1072;%202021%20-%2010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11.21\&#1050;&#1088;&#1072;&#1089;&#1086;&#1090;&#1072;%202021%20-%2010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11.21\&#1050;&#1088;&#1072;&#1089;&#1086;&#1090;&#1072;%202021%20-%2010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11.21\&#1050;&#1088;&#1072;&#1089;&#1086;&#1090;&#1072;%202021%20-%2010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11.21\&#1050;&#1088;&#1072;&#1089;&#1086;&#1090;&#1072;%202021%20-%2010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11.21\&#1050;&#1088;&#1072;&#1089;&#1086;&#1090;&#1072;%202021%20-%2010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11.21\&#1050;&#1088;&#1072;&#1089;&#1086;&#1090;&#1072;%202021%20-%2010%20&#1084;&#1077;&#1089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21215966754155727"/>
          <c:y val="0.18540438963663938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5489107611548554"/>
          <c:y val="0.58732543200399756"/>
          <c:w val="0.56455336832895886"/>
          <c:h val="0.365827664455607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'Осн параметры'!$A$4:$A$8</c:f>
              <c:strCache>
                <c:ptCount val="5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01.10.2021г.</c:v>
                </c:pt>
                <c:pt idx="4">
                  <c:v>на 01.11.2021г.</c:v>
                </c:pt>
              </c:strCache>
            </c:strRef>
          </c:cat>
          <c:val>
            <c:numRef>
              <c:f>'Осн параметры'!$B$4:$B$8</c:f>
              <c:numCache>
                <c:formatCode>#\ ##0.0</c:formatCode>
                <c:ptCount val="5"/>
                <c:pt idx="0">
                  <c:v>12.8</c:v>
                </c:pt>
                <c:pt idx="1">
                  <c:v>12.8</c:v>
                </c:pt>
                <c:pt idx="2">
                  <c:v>12.109107679999999</c:v>
                </c:pt>
                <c:pt idx="3">
                  <c:v>24.3</c:v>
                </c:pt>
                <c:pt idx="4">
                  <c:v>25.3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613-4CF2-919F-8A62B412E002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'Осн параметры'!$A$4:$A$8</c:f>
              <c:strCache>
                <c:ptCount val="5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01.10.2021г.</c:v>
                </c:pt>
                <c:pt idx="4">
                  <c:v>на 01.11.2021г.</c:v>
                </c:pt>
              </c:strCache>
            </c:strRef>
          </c:cat>
          <c:val>
            <c:numRef>
              <c:f>'Осн параметры'!$C$4:$C$8</c:f>
              <c:numCache>
                <c:formatCode>#\ ##0.0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613-4CF2-919F-8A62B412E002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'Осн параметры'!$A$4:$A$8</c:f>
              <c:strCache>
                <c:ptCount val="5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01.10.2021г.</c:v>
                </c:pt>
                <c:pt idx="4">
                  <c:v>на 01.11.2021г.</c:v>
                </c:pt>
              </c:strCache>
            </c:strRef>
          </c:cat>
          <c:val>
            <c:numRef>
              <c:f>'Осн параметры'!$D$4:$D$8</c:f>
              <c:numCache>
                <c:formatCode>#\ ##0.0</c:formatCode>
                <c:ptCount val="5"/>
                <c:pt idx="0">
                  <c:v>9.1999999999999993</c:v>
                </c:pt>
                <c:pt idx="1">
                  <c:v>2.2000000000000002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613-4CF2-919F-8A62B412E00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63088928"/>
        <c:axId val="164133280"/>
      </c:barChart>
      <c:catAx>
        <c:axId val="16308892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64133280"/>
        <c:crosses val="autoZero"/>
        <c:auto val="1"/>
        <c:lblAlgn val="ctr"/>
        <c:lblOffset val="100"/>
        <c:noMultiLvlLbl val="0"/>
      </c:catAx>
      <c:valAx>
        <c:axId val="164133280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16308892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4140201224846897E-2"/>
          <c:y val="0.38712938660445223"/>
          <c:w val="0.85283070866141741"/>
          <c:h val="0.150297639445669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+mn-lt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 МУНИЦИПАЛЬНОГО ОБРАЗОВАНИЯ НОВОКУБАНСКИЙ РАЙОН</a:t>
            </a:r>
          </a:p>
        </c:rich>
      </c:tx>
      <c:layout>
        <c:manualLayout>
          <c:xMode val="edge"/>
          <c:yMode val="edge"/>
          <c:x val="7.9088039926205653E-2"/>
          <c:y val="2.815456783846815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7570529012060196"/>
          <c:y val="0.49828486215346235"/>
          <c:w val="0.68879514949456966"/>
          <c:h val="0.452499697024335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параметры'!$B$11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'Осн параметры'!$A$12:$A$16</c:f>
              <c:strCache>
                <c:ptCount val="5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01.10.2021г.</c:v>
                </c:pt>
                <c:pt idx="4">
                  <c:v>на 01.11.2021г.</c:v>
                </c:pt>
              </c:strCache>
            </c:strRef>
          </c:cat>
          <c:val>
            <c:numRef>
              <c:f>'Осн параметры'!$B$12:$B$16</c:f>
              <c:numCache>
                <c:formatCode>#\ ##0.0</c:formatCode>
                <c:ptCount val="5"/>
                <c:pt idx="0">
                  <c:v>3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03-4DA3-A505-F9EE1A076709}"/>
            </c:ext>
          </c:extLst>
        </c:ser>
        <c:ser>
          <c:idx val="1"/>
          <c:order val="1"/>
          <c:tx>
            <c:strRef>
              <c:f>'Осн параметры'!$C$11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'Осн параметры'!$A$12:$A$16</c:f>
              <c:strCache>
                <c:ptCount val="5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01.10.2021г.</c:v>
                </c:pt>
                <c:pt idx="4">
                  <c:v>на 01.11.2021г.</c:v>
                </c:pt>
              </c:strCache>
            </c:strRef>
          </c:cat>
          <c:val>
            <c:numRef>
              <c:f>'Осн параметры'!$C$12:$C$14</c:f>
              <c:numCache>
                <c:formatCode>#\ ##0.0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103-4DA3-A505-F9EE1A07670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62942072"/>
        <c:axId val="162953152"/>
      </c:barChart>
      <c:catAx>
        <c:axId val="16294207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62953152"/>
        <c:crosses val="autoZero"/>
        <c:auto val="1"/>
        <c:lblAlgn val="ctr"/>
        <c:lblOffset val="100"/>
        <c:noMultiLvlLbl val="0"/>
      </c:catAx>
      <c:valAx>
        <c:axId val="16295315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16294207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05"/>
          <c:y val="0.28565949673525248"/>
          <c:w val="0.83222811199260038"/>
          <c:h val="0.1385729402827575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+mn-lt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73031278741458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9"/>
              <c:layout>
                <c:manualLayout>
                  <c:x val="-1.3634484830345013E-16"/>
                  <c:y val="0.3606201646723186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B27F-48F1-9217-2B512129051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  <c:pt idx="2">
                  <c:v>75.061016230000035</c:v>
                </c:pt>
                <c:pt idx="3">
                  <c:v>90.839159219999985</c:v>
                </c:pt>
                <c:pt idx="4">
                  <c:v>49.076354359999996</c:v>
                </c:pt>
                <c:pt idx="5">
                  <c:v>55.523665620000003</c:v>
                </c:pt>
                <c:pt idx="6">
                  <c:v>77.136216869999998</c:v>
                </c:pt>
                <c:pt idx="7">
                  <c:v>62.855071719999991</c:v>
                </c:pt>
                <c:pt idx="8">
                  <c:v>65.700933479999975</c:v>
                </c:pt>
                <c:pt idx="9">
                  <c:v>111.60705233000003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7F-48F1-9217-2B5121290519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9"/>
              <c:layout>
                <c:manualLayout>
                  <c:x val="0"/>
                  <c:y val="0.2702780445657652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B27F-48F1-9217-2B512129051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3634484830345013E-16"/>
                  <c:y val="0.192045033931325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B27F-48F1-9217-2B512129051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3634484830345013E-16"/>
                  <c:y val="0.2430665626059600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B27F-48F1-9217-2B512129051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49.536766999999998</c:v>
                </c:pt>
                <c:pt idx="1">
                  <c:v>45.479109000000022</c:v>
                </c:pt>
                <c:pt idx="2">
                  <c:v>54.017404999999997</c:v>
                </c:pt>
                <c:pt idx="3">
                  <c:v>58.353533550000002</c:v>
                </c:pt>
                <c:pt idx="4">
                  <c:v>38.415250560000011</c:v>
                </c:pt>
                <c:pt idx="5">
                  <c:v>47.072118360000005</c:v>
                </c:pt>
                <c:pt idx="6">
                  <c:v>148.79540712999997</c:v>
                </c:pt>
                <c:pt idx="7">
                  <c:v>56.357695860000014</c:v>
                </c:pt>
                <c:pt idx="8">
                  <c:v>58.523515760000009</c:v>
                </c:pt>
                <c:pt idx="9">
                  <c:v>93.330727740000015</c:v>
                </c:pt>
                <c:pt idx="10">
                  <c:v>85.865053990000021</c:v>
                </c:pt>
                <c:pt idx="11">
                  <c:v>96.626775560000013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27F-48F1-9217-2B51212905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63071576"/>
        <c:axId val="16307196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4.4457181171896051E-2"/>
                  <c:y val="-5.2147484089585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27F-48F1-9217-2B512129051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3442517831418432E-2"/>
                  <c:y val="-3.31639936385126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27F-48F1-9217-2B512129051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0922519705327759E-2"/>
                  <c:y val="3.48647112610004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B27F-48F1-9217-2B512129051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0922519705327898E-2"/>
                  <c:y val="6.54776284657812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B27F-48F1-9217-2B512129051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6500327934132085E-2"/>
                  <c:y val="-5.35726051083665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B27F-48F1-9217-2B512129051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108.33832413250421</c:v>
                </c:pt>
                <c:pt idx="1">
                  <c:v>89.264075118329302</c:v>
                </c:pt>
                <c:pt idx="2">
                  <c:v>111.43852133246605</c:v>
                </c:pt>
                <c:pt idx="3">
                  <c:v>83.903102098787727</c:v>
                </c:pt>
                <c:pt idx="4">
                  <c:v>83.78047708434066</c:v>
                </c:pt>
                <c:pt idx="5">
                  <c:v>122.25384271960098</c:v>
                </c:pt>
                <c:pt idx="6">
                  <c:v>195.07789017536189</c:v>
                </c:pt>
                <c:pt idx="7">
                  <c:v>114.85804558885091</c:v>
                </c:pt>
                <c:pt idx="8">
                  <c:v>104.46214102287965</c:v>
                </c:pt>
                <c:pt idx="9">
                  <c:v>102.56919120487859</c:v>
                </c:pt>
                <c:pt idx="10">
                  <c:v>110.12353693313328</c:v>
                </c:pt>
                <c:pt idx="11">
                  <c:v>106.24552038083151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B27F-48F1-9217-2B5121290519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4624427579260507E-2"/>
                  <c:y val="4.07058058482188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27F-48F1-9217-2B512129051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8359597343733532E-2"/>
                  <c:y val="6.54776284657812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27F-48F1-9217-2B512129051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4189095018914773E-2"/>
                  <c:y val="4.50690169959273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B27F-48F1-9217-2B512129051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конс'!$B$5:$M$5</c:f>
              <c:numCache>
                <c:formatCode>0.0</c:formatCode>
                <c:ptCount val="12"/>
                <c:pt idx="0">
                  <c:v>89.561301285568348</c:v>
                </c:pt>
                <c:pt idx="1">
                  <c:v>168.64465895758855</c:v>
                </c:pt>
                <c:pt idx="2">
                  <c:v>138.95709397739495</c:v>
                </c:pt>
                <c:pt idx="3">
                  <c:v>155.67036594650227</c:v>
                </c:pt>
                <c:pt idx="4">
                  <c:v>127.75226933206807</c:v>
                </c:pt>
                <c:pt idx="5">
                  <c:v>117.95446551898073</c:v>
                </c:pt>
                <c:pt idx="6">
                  <c:v>51.840455534092811</c:v>
                </c:pt>
                <c:pt idx="7">
                  <c:v>111.52881742387113</c:v>
                </c:pt>
                <c:pt idx="8">
                  <c:v>112.26416018722108</c:v>
                </c:pt>
                <c:pt idx="9">
                  <c:v>119.58232302753929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B27F-48F1-9217-2B51212905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072360"/>
        <c:axId val="163072752"/>
      </c:lineChart>
      <c:catAx>
        <c:axId val="163071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63071968"/>
        <c:crosses val="autoZero"/>
        <c:auto val="1"/>
        <c:lblAlgn val="ctr"/>
        <c:lblOffset val="100"/>
        <c:noMultiLvlLbl val="0"/>
      </c:catAx>
      <c:valAx>
        <c:axId val="16307196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163071576"/>
        <c:crosses val="autoZero"/>
        <c:crossBetween val="between"/>
      </c:valAx>
      <c:catAx>
        <c:axId val="1630723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3072752"/>
        <c:crosses val="autoZero"/>
        <c:auto val="1"/>
        <c:lblAlgn val="ctr"/>
        <c:lblOffset val="100"/>
        <c:noMultiLvlLbl val="0"/>
      </c:catAx>
      <c:valAx>
        <c:axId val="163072752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/>
                  <a:t>с начала года, %</a:t>
                </a:r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63072360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+mn-lt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38839559455211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27.530521450000006</c:v>
                </c:pt>
                <c:pt idx="1">
                  <c:v>47.312795569999992</c:v>
                </c:pt>
                <c:pt idx="2">
                  <c:v>49.146691359999991</c:v>
                </c:pt>
                <c:pt idx="3">
                  <c:v>57.7452702</c:v>
                </c:pt>
                <c:pt idx="4">
                  <c:v>35.01129989999999</c:v>
                </c:pt>
                <c:pt idx="5">
                  <c:v>37.179221929999997</c:v>
                </c:pt>
                <c:pt idx="6">
                  <c:v>49.414679160000006</c:v>
                </c:pt>
                <c:pt idx="7">
                  <c:v>41.192781969999992</c:v>
                </c:pt>
                <c:pt idx="8">
                  <c:v>45.384136739999995</c:v>
                </c:pt>
                <c:pt idx="9">
                  <c:v>50.530919260000005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31-441F-A758-05A6D7C7737F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26.564919999999997</c:v>
                </c:pt>
                <c:pt idx="1">
                  <c:v>28.651189000000002</c:v>
                </c:pt>
                <c:pt idx="2">
                  <c:v>34.666889999999995</c:v>
                </c:pt>
                <c:pt idx="3">
                  <c:v>34.713073119999997</c:v>
                </c:pt>
                <c:pt idx="4">
                  <c:v>25.850966540000002</c:v>
                </c:pt>
                <c:pt idx="5">
                  <c:v>31.4193</c:v>
                </c:pt>
                <c:pt idx="6">
                  <c:v>99.800771600000004</c:v>
                </c:pt>
                <c:pt idx="7">
                  <c:v>36.926328819999995</c:v>
                </c:pt>
                <c:pt idx="8">
                  <c:v>39.10347792999999</c:v>
                </c:pt>
                <c:pt idx="9">
                  <c:v>46.041000000000004</c:v>
                </c:pt>
                <c:pt idx="10">
                  <c:v>38.765573530000019</c:v>
                </c:pt>
                <c:pt idx="11">
                  <c:v>57.412567719999991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931-441F-A758-05A6D7C773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63073536"/>
        <c:axId val="165280992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931-441F-A758-05A6D7C7737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2736468287427394E-2"/>
                  <c:y val="3.45394479366410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4931-441F-A758-05A6D7C7737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108.15014452632006</c:v>
                </c:pt>
                <c:pt idx="1">
                  <c:v>91.59490644759822</c:v>
                </c:pt>
                <c:pt idx="2">
                  <c:v>108.95891060230419</c:v>
                </c:pt>
                <c:pt idx="3">
                  <c:v>81.488956465603238</c:v>
                </c:pt>
                <c:pt idx="4">
                  <c:v>87.033815126887873</c:v>
                </c:pt>
                <c:pt idx="5">
                  <c:v>119.74033071476509</c:v>
                </c:pt>
                <c:pt idx="6">
                  <c:v>228.11182604390643</c:v>
                </c:pt>
                <c:pt idx="7">
                  <c:v>117.80679812485761</c:v>
                </c:pt>
                <c:pt idx="8">
                  <c:v>118.17356166705999</c:v>
                </c:pt>
                <c:pt idx="9">
                  <c:v>96.145272267515281</c:v>
                </c:pt>
                <c:pt idx="10">
                  <c:v>107.39876511948061</c:v>
                </c:pt>
                <c:pt idx="11">
                  <c:v>106.62835767728839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4931-441F-A758-05A6D7C7737F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931-441F-A758-05A6D7C7737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4636353522578227E-2"/>
                  <c:y val="6.48667680761308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931-441F-A758-05A6D7C7737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0877394837923995E-2"/>
                  <c:y val="-6.31819169572703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4931-441F-A758-05A6D7C7737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9763765926550497E-2"/>
                  <c:y val="3.79091501743621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4931-441F-A758-05A6D7C7737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0918206623571429E-2"/>
                  <c:y val="4.4648554649804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4931-441F-A758-05A6D7C7737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103.63487430039318</c:v>
                </c:pt>
                <c:pt idx="1">
                  <c:v>165.1337945172188</c:v>
                </c:pt>
                <c:pt idx="2">
                  <c:v>141.76838868441905</c:v>
                </c:pt>
                <c:pt idx="3">
                  <c:v>166.35021048231528</c:v>
                </c:pt>
                <c:pt idx="4">
                  <c:v>135.43516775601375</c:v>
                </c:pt>
                <c:pt idx="5">
                  <c:v>118.33243239028242</c:v>
                </c:pt>
                <c:pt idx="6">
                  <c:v>49.513323762719288</c:v>
                </c:pt>
                <c:pt idx="7">
                  <c:v>111.55395969850434</c:v>
                </c:pt>
                <c:pt idx="8">
                  <c:v>116.06163733375112</c:v>
                </c:pt>
                <c:pt idx="9">
                  <c:v>109.75200204165851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4931-441F-A758-05A6D7C773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281384"/>
        <c:axId val="165281776"/>
      </c:lineChart>
      <c:catAx>
        <c:axId val="163073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65280992"/>
        <c:crosses val="autoZero"/>
        <c:auto val="1"/>
        <c:lblAlgn val="ctr"/>
        <c:lblOffset val="100"/>
        <c:noMultiLvlLbl val="0"/>
      </c:catAx>
      <c:valAx>
        <c:axId val="165280992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163073536"/>
        <c:crosses val="autoZero"/>
        <c:crossBetween val="between"/>
      </c:valAx>
      <c:catAx>
        <c:axId val="165281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5281776"/>
        <c:crosses val="autoZero"/>
        <c:auto val="1"/>
        <c:lblAlgn val="ctr"/>
        <c:lblOffset val="100"/>
        <c:noMultiLvlLbl val="0"/>
      </c:catAx>
      <c:valAx>
        <c:axId val="165281776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65281384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99.061896535589852</c:v>
                </c:pt>
                <c:pt idx="1">
                  <c:v>110.92006028177239</c:v>
                </c:pt>
                <c:pt idx="2">
                  <c:v>186.44693281827605</c:v>
                </c:pt>
                <c:pt idx="3">
                  <c:v>111.13713589383138</c:v>
                </c:pt>
                <c:pt idx="4">
                  <c:v>96.546491309635329</c:v>
                </c:pt>
                <c:pt idx="5">
                  <c:v>104.96732846616474</c:v>
                </c:pt>
                <c:pt idx="6">
                  <c:v>90.722323749973683</c:v>
                </c:pt>
                <c:pt idx="7">
                  <c:v>91.326665096578367</c:v>
                </c:pt>
                <c:pt idx="8">
                  <c:v>101.54382544660361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599-4852-AEE4-272CD9CB8EB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65282560"/>
        <c:axId val="165282952"/>
      </c:barChart>
      <c:catAx>
        <c:axId val="16528256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65282952"/>
        <c:crosses val="autoZero"/>
        <c:auto val="1"/>
        <c:lblAlgn val="ctr"/>
        <c:lblOffset val="100"/>
        <c:noMultiLvlLbl val="0"/>
      </c:catAx>
      <c:valAx>
        <c:axId val="16528295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1652825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Структура</a:t>
            </a:r>
            <a:r>
              <a:rPr lang="ru-RU" sz="1600" baseline="0"/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1268785552194924"/>
          <c:y val="0.22479921265026134"/>
          <c:w val="0.36719065586318278"/>
          <c:h val="0.71689707837948136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384.38748587999999</c:v>
                </c:pt>
                <c:pt idx="1">
                  <c:v>104.12132527999999</c:v>
                </c:pt>
                <c:pt idx="2">
                  <c:v>68.657193460000002</c:v>
                </c:pt>
                <c:pt idx="3">
                  <c:v>49.269485119999999</c:v>
                </c:pt>
                <c:pt idx="4">
                  <c:v>34.019991249999997</c:v>
                </c:pt>
                <c:pt idx="5">
                  <c:v>1274.98510293</c:v>
                </c:pt>
                <c:pt idx="6" formatCode="0.0">
                  <c:v>68.407848910000013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801-4321-B41C-8E6049547C9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653646175789272"/>
          <c:y val="0.25971744940817104"/>
          <c:w val="0.36397776586382352"/>
          <c:h val="0.6511224342009979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Структура доходов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9753520725078287E-2"/>
          <c:y val="0.20855471017657062"/>
          <c:w val="0.39831999098785642"/>
          <c:h val="0.76534756720934172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291.17319917999998</c:v>
                </c:pt>
                <c:pt idx="1">
                  <c:v>81.321247279999994</c:v>
                </c:pt>
                <c:pt idx="2">
                  <c:v>31.219311040000001</c:v>
                </c:pt>
                <c:pt idx="3">
                  <c:v>1107.1516256</c:v>
                </c:pt>
                <c:pt idx="4" formatCode="0.0">
                  <c:v>36.83456004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FD3-4132-9D12-24B5FD5377F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7284275378025196"/>
          <c:y val="0.26896477321181789"/>
          <c:w val="0.39469540614585685"/>
          <c:h val="0.5334038862317388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10,4%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6DD-443C-80D4-933E23CA14CD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1,0 %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3,8%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8,8%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2,9%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6DD-443C-80D4-933E23CA14CD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36DD-443C-80D4-933E23CA14CD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58,6%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6DD-443C-80D4-933E23CA14CD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8,2 %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36DD-443C-80D4-933E23CA14CD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5,8%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6DD-443C-80D4-933E23CA14CD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36DD-443C-80D4-933E23CA14C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1 935,9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80920" cy="546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2021 год</a:t>
            </a:r>
            <a:endParaRPr lang="ru-RU" sz="3000" b="0" strike="noStrike" spc="-1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3944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413320" y="95976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426640" y="358092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84120" y="745236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1459684667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2021 года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10 мес. 2021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2 822,6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1 983,8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881,2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708,9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1 941,5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1 275,0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+mn-lt"/>
                          <a:ea typeface="DejaVu Sans"/>
                        </a:rPr>
                        <a:t>2 963,9</a:t>
                      </a:r>
                      <a:endParaRPr lang="ru-RU" sz="1100" b="0" strike="noStrike" spc="-1" dirty="0">
                        <a:latin typeface="+mn-lt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+mn-lt"/>
                          <a:ea typeface="DejaVu Sans"/>
                        </a:rPr>
                        <a:t>1 </a:t>
                      </a:r>
                      <a:r>
                        <a:rPr lang="ru-RU" sz="1100" b="0" strike="noStrike" spc="-1" dirty="0" smtClean="0">
                          <a:solidFill>
                            <a:srgbClr val="000000"/>
                          </a:solidFill>
                          <a:latin typeface="+mn-lt"/>
                          <a:ea typeface="DejaVu Sans"/>
                        </a:rPr>
                        <a:t>936,0</a:t>
                      </a:r>
                      <a:endParaRPr lang="ru-RU" sz="1100" b="0" strike="noStrike" spc="-1" dirty="0">
                        <a:latin typeface="+mn-lt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+mn-lt"/>
                          <a:ea typeface="DejaVu Sans"/>
                        </a:rPr>
                        <a:t>65,3</a:t>
                      </a:r>
                      <a:endParaRPr lang="ru-RU" sz="1100" b="0" strike="noStrike" spc="-1" dirty="0">
                        <a:latin typeface="+mn-lt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3164654245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2021 года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10 мес. 2021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2 221,9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1 547,6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525,7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440,4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1 696,2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1 107,2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+mn-lt"/>
                          <a:ea typeface="DejaVu Sans"/>
                        </a:rPr>
                        <a:t>2 304,3</a:t>
                      </a:r>
                      <a:endParaRPr lang="ru-RU" sz="1100" b="0" strike="noStrike" spc="-1" dirty="0">
                        <a:latin typeface="+mn-lt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+mn-lt"/>
                          <a:ea typeface="DejaVu Sans"/>
                        </a:rPr>
                        <a:t>1 507,9</a:t>
                      </a:r>
                      <a:endParaRPr lang="ru-RU" sz="1100" b="0" strike="noStrike" spc="-1" dirty="0">
                        <a:latin typeface="+mn-lt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+mn-lt"/>
                          <a:ea typeface="DejaVu Sans"/>
                        </a:rPr>
                        <a:t>65,4</a:t>
                      </a:r>
                      <a:endParaRPr lang="ru-RU" sz="1100" b="0" strike="noStrike" spc="-1" dirty="0">
                        <a:latin typeface="+mn-lt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-82,4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xmlns="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2794632"/>
              </p:ext>
            </p:extLst>
          </p:nvPr>
        </p:nvGraphicFramePr>
        <p:xfrm>
          <a:off x="-575610" y="5807716"/>
          <a:ext cx="4572000" cy="3209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xmlns="" id="{00000000-0008-0000-02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1587513"/>
              </p:ext>
            </p:extLst>
          </p:nvPr>
        </p:nvGraphicFramePr>
        <p:xfrm>
          <a:off x="3395390" y="6307560"/>
          <a:ext cx="3935260" cy="2706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3847618"/>
              </p:ext>
            </p:extLst>
          </p:nvPr>
        </p:nvGraphicFramePr>
        <p:xfrm>
          <a:off x="26640" y="1076961"/>
          <a:ext cx="6830640" cy="3733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xmlns="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694298"/>
              </p:ext>
            </p:extLst>
          </p:nvPr>
        </p:nvGraphicFramePr>
        <p:xfrm>
          <a:off x="26640" y="5243041"/>
          <a:ext cx="6831360" cy="3768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576400" y="392256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01160" y="67302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38" name="Таблица 1"/>
          <p:cNvGraphicFramePr/>
          <p:nvPr>
            <p:extLst>
              <p:ext uri="{D42A27DB-BD31-4B8C-83A1-F6EECF244321}">
                <p14:modId xmlns:p14="http://schemas.microsoft.com/office/powerpoint/2010/main" val="2175649475"/>
              </p:ext>
            </p:extLst>
          </p:nvPr>
        </p:nvGraphicFramePr>
        <p:xfrm>
          <a:off x="5473080" y="4216320"/>
          <a:ext cx="965160" cy="195228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384,4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104,1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49,3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1 275,0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04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239" name="Таблица 3"/>
          <p:cNvGraphicFramePr/>
          <p:nvPr>
            <p:extLst>
              <p:ext uri="{D42A27DB-BD31-4B8C-83A1-F6EECF244321}">
                <p14:modId xmlns:p14="http://schemas.microsoft.com/office/powerpoint/2010/main" val="473682338"/>
              </p:ext>
            </p:extLst>
          </p:nvPr>
        </p:nvGraphicFramePr>
        <p:xfrm>
          <a:off x="5366160" y="7019280"/>
          <a:ext cx="965160" cy="154692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291,2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81,3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31,2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1 107,2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28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40" name="CustomShape 9"/>
          <p:cNvSpPr/>
          <p:nvPr/>
        </p:nvSpPr>
        <p:spPr>
          <a:xfrm>
            <a:off x="1224000" y="4962354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1 983,8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41" name="CustomShape 4"/>
          <p:cNvSpPr/>
          <p:nvPr/>
        </p:nvSpPr>
        <p:spPr>
          <a:xfrm>
            <a:off x="1224000" y="7678221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1 547,7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xmlns="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0195526"/>
              </p:ext>
            </p:extLst>
          </p:nvPr>
        </p:nvGraphicFramePr>
        <p:xfrm>
          <a:off x="0" y="681023"/>
          <a:ext cx="6831360" cy="2769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xmlns="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0490435"/>
              </p:ext>
            </p:extLst>
          </p:nvPr>
        </p:nvGraphicFramePr>
        <p:xfrm>
          <a:off x="-118800" y="3404160"/>
          <a:ext cx="5931420" cy="3038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xmlns="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2248370"/>
              </p:ext>
            </p:extLst>
          </p:nvPr>
        </p:nvGraphicFramePr>
        <p:xfrm>
          <a:off x="-33808" y="6223484"/>
          <a:ext cx="5610208" cy="2919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3947965427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2021 год, 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 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октябрь 2021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2021 года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2 963,9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1 935,9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65,3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271,1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201,4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74,3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4,4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3,0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68,2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24,1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16,4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68,0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245,6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72,9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29,7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256,1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170,6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66,6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1 643,8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1 134,8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69,0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212,2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158,5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74,7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18,0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9,2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51,1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164,8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112,8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68,4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123,2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55,8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45,3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0,5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83,3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006155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январь-октябрь 2021 года муниципальные программы Новокубанского района исполнены в сумме 1 780,9 млн. руб., что </a:t>
            </a:r>
            <a:r>
              <a:rPr lang="ru-RU" sz="1300" b="0" strike="noStrike" spc="-1">
                <a:solidFill>
                  <a:srgbClr val="000000"/>
                </a:solidFill>
                <a:latin typeface="Times New Roman"/>
              </a:rPr>
              <a:t>составляет 64,6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201360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– октябрь 2021 год,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6370</TotalTime>
  <Words>651</Words>
  <Application>Microsoft Office PowerPoint</Application>
  <PresentationFormat>Экран (4:3)</PresentationFormat>
  <Paragraphs>278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Microsoft YaHei</vt:lpstr>
      <vt:lpstr>Arial</vt:lpstr>
      <vt:lpstr>Calibri</vt:lpstr>
      <vt:lpstr>DejaVu Sans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Страх Илья Алексеевич</cp:lastModifiedBy>
  <cp:revision>689</cp:revision>
  <cp:lastPrinted>2021-06-28T07:36:31Z</cp:lastPrinted>
  <dcterms:modified xsi:type="dcterms:W3CDTF">2021-11-16T09:18:58Z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